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27"/>
  </p:notesMasterIdLst>
  <p:sldIdLst>
    <p:sldId id="446" r:id="rId5"/>
    <p:sldId id="432" r:id="rId6"/>
    <p:sldId id="450" r:id="rId7"/>
    <p:sldId id="451" r:id="rId8"/>
    <p:sldId id="452" r:id="rId9"/>
    <p:sldId id="453" r:id="rId10"/>
    <p:sldId id="454" r:id="rId11"/>
    <p:sldId id="449" r:id="rId12"/>
    <p:sldId id="296" r:id="rId13"/>
    <p:sldId id="345" r:id="rId14"/>
    <p:sldId id="346" r:id="rId15"/>
    <p:sldId id="347" r:id="rId16"/>
    <p:sldId id="348" r:id="rId17"/>
    <p:sldId id="350" r:id="rId18"/>
    <p:sldId id="352" r:id="rId19"/>
    <p:sldId id="354" r:id="rId20"/>
    <p:sldId id="355" r:id="rId21"/>
    <p:sldId id="356" r:id="rId22"/>
    <p:sldId id="357" r:id="rId23"/>
    <p:sldId id="358" r:id="rId24"/>
    <p:sldId id="359" r:id="rId25"/>
    <p:sldId id="270" r:id="rId26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28"/>
      <p:bold r:id="rId29"/>
      <p:italic r:id="rId30"/>
      <p:boldItalic r:id="rId31"/>
    </p:embeddedFont>
    <p:embeddedFont>
      <p:font typeface="Century Gothic" panose="020B050202020202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117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11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115" Type="http://customschemas.google.com/relationships/presentationmetadata" Target="meta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11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11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423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7101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3317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4942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56225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0522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0315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9866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EC5463-B062-47A7-BE31-A8E7E64D8430}" type="datetime1">
              <a:rPr lang="pt-BR" smtClean="0"/>
              <a:pPr/>
              <a:t>20/07/2024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F26FE383-15BF-3792-C21D-B644B814F0BE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7" name="Google Shape;57;p2"/>
          <p:cNvSpPr txBox="1"/>
          <p:nvPr/>
        </p:nvSpPr>
        <p:spPr>
          <a:xfrm>
            <a:off x="490382" y="2876867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Prof. Dr. Diego Renan Bruno</a:t>
            </a:r>
            <a:endParaRPr sz="1600" b="0" i="0" u="none" strike="noStrike" cap="none" dirty="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Doutor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Robótica e </a:t>
            </a:r>
            <a:r>
              <a:rPr lang="en-US" sz="160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490382" y="581378"/>
            <a:ext cx="8723582" cy="2114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Machine Learning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              X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Inteligência</a:t>
            </a:r>
            <a:r>
              <a:rPr lang="en-US" sz="36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Artificial</a:t>
            </a: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17" name="Picture 4" descr="OpenCV – Wikipédia, a enciclopédia livre">
            <a:extLst>
              <a:ext uri="{FF2B5EF4-FFF2-40B4-BE49-F238E27FC236}">
                <a16:creationId xmlns:a16="http://schemas.microsoft.com/office/drawing/2014/main" id="{F8DA768E-C788-0F15-556B-1197172AF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135" y="4204105"/>
            <a:ext cx="734567" cy="90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TensorFlow Logo PNG Vector (SVG) Free Download">
            <a:extLst>
              <a:ext uri="{FF2B5EF4-FFF2-40B4-BE49-F238E27FC236}">
                <a16:creationId xmlns:a16="http://schemas.microsoft.com/office/drawing/2014/main" id="{54567830-385B-C6D6-0454-F9641D273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442" y="4167664"/>
            <a:ext cx="833302" cy="89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Inception v3 - Thambi Chat Bots Platform">
            <a:extLst>
              <a:ext uri="{FF2B5EF4-FFF2-40B4-BE49-F238E27FC236}">
                <a16:creationId xmlns:a16="http://schemas.microsoft.com/office/drawing/2014/main" id="{539FDA08-8AEA-B8C6-6D78-1542F96B7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4279775"/>
            <a:ext cx="828927" cy="82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316198E6-4567-EA83-1EB6-A31B9219D1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2" name="Picture 4" descr="google colab neural network for Sale OFF 60%">
            <a:extLst>
              <a:ext uri="{FF2B5EF4-FFF2-40B4-BE49-F238E27FC236}">
                <a16:creationId xmlns:a16="http://schemas.microsoft.com/office/drawing/2014/main" id="{6AAE8D76-4B9F-9E70-D00E-507C6659B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45" y="4081744"/>
            <a:ext cx="1177095" cy="117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EACFCF6E-EC17-27D8-8846-DD576FC15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429" y="129906"/>
            <a:ext cx="1195571" cy="4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9AEFC20-1325-35C7-CAEE-490008F98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446" y="4295666"/>
            <a:ext cx="1482224" cy="57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teligência artificial - ícones de computador grátis">
            <a:extLst>
              <a:ext uri="{FF2B5EF4-FFF2-40B4-BE49-F238E27FC236}">
                <a16:creationId xmlns:a16="http://schemas.microsoft.com/office/drawing/2014/main" id="{AC237831-CB52-63A9-93D2-8D19E3EA9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856" y="912824"/>
            <a:ext cx="3134522" cy="313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272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rmAutofit fontScale="90000"/>
          </a:bodyPr>
          <a:lstStyle/>
          <a:p>
            <a:pPr algn="l"/>
            <a:br>
              <a:rPr lang="pt-BR" sz="3800" b="1" dirty="0">
                <a:latin typeface="Arial Narrow" pitchFamily="34" charset="0"/>
              </a:rPr>
            </a:br>
            <a:r>
              <a:rPr lang="pt-BR" sz="3600" dirty="0">
                <a:latin typeface="Arial Narrow" pitchFamily="34" charset="0"/>
              </a:rPr>
              <a:t>Reconhecer o tipo da carne</a:t>
            </a:r>
            <a:br>
              <a:rPr lang="pt-BR" sz="3600" dirty="0">
                <a:latin typeface="Arial Narrow" pitchFamily="34" charset="0"/>
              </a:rPr>
            </a:br>
            <a:r>
              <a:rPr lang="pt-BR" sz="3600" dirty="0">
                <a:latin typeface="Arial Narrow" pitchFamily="34" charset="0"/>
              </a:rPr>
              <a:t>Grandes valores  </a:t>
            </a:r>
            <a:endParaRPr lang="pt-BR" sz="36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50" y="2787774"/>
            <a:ext cx="8620501" cy="1970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 descr="Resultado de imagem para vaca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677" y="897564"/>
            <a:ext cx="2843808" cy="21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de IA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55924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1677" y="437462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Algo parecido já é feito...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6386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2547"/>
            <a:ext cx="4566486" cy="291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Resultado de imagem para verificando garrafas na linha de produca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956505"/>
            <a:ext cx="4684238" cy="197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Resultado de imagem para big data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807752"/>
            <a:ext cx="2792332" cy="181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de IA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01417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6277" y="466249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Análise de grandes volumes de dados...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7410" name="Picture 2" descr="Resultado de imagem para john dee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5666"/>
            <a:ext cx="4120752" cy="206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788490"/>
            <a:ext cx="4860032" cy="211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917576" y="3903218"/>
            <a:ext cx="6966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Arial Narrow" pitchFamily="34" charset="0"/>
              </a:rPr>
              <a:t>        Lavoura                            Bancos </a:t>
            </a:r>
          </a:p>
        </p:txBody>
      </p:sp>
      <p:pic>
        <p:nvPicPr>
          <p:cNvPr id="17414" name="Picture 6" descr="Resultado de imagem para big data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195" y="3876044"/>
            <a:ext cx="3179445" cy="115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Resultado de imagem para big data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111" y="463154"/>
            <a:ext cx="2792332" cy="181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BIG data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17191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6277" y="406982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Como vender produtos relacionados...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8434" name="Picture 2" descr="Resultado de imagem para sistemas de recomendaçã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75" y="1540926"/>
            <a:ext cx="7529601" cy="322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Recomendação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9689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4697" y="406136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Dar suporte para um médico...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482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7654"/>
            <a:ext cx="3557938" cy="199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Resultado de imagem para detecçao de cancer de mama ressonanc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010" y="1707654"/>
            <a:ext cx="4105335" cy="200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Resultado de imagem para dr house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5" y="1012422"/>
            <a:ext cx="3499941" cy="413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6" y="3713242"/>
            <a:ext cx="5274745" cy="142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 descr="Resultado de imagem para LOGO BIZARRO?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73487" y="3759882"/>
            <a:ext cx="2565316" cy="895244"/>
          </a:xfrm>
          <a:prstGeom prst="rect">
            <a:avLst/>
          </a:prstGeom>
          <a:noFill/>
        </p:spPr>
      </p:pic>
      <p:sp>
        <p:nvSpPr>
          <p:cNvPr id="17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Suporte para a Medicina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21012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91238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pt-BR" sz="40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8674" name="Picture 2" descr="Resultado de imagem para iniciativa 204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17973"/>
            <a:ext cx="7334269" cy="4125527"/>
          </a:xfrm>
          <a:prstGeom prst="rect">
            <a:avLst/>
          </a:prstGeom>
          <a:noFill/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44" y="1017973"/>
            <a:ext cx="1857356" cy="412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 descr="Resultado de imagem para LOGO BIZARRO?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72232" y="1493979"/>
            <a:ext cx="2571768" cy="897495"/>
          </a:xfrm>
          <a:prstGeom prst="rect">
            <a:avLst/>
          </a:prstGeom>
          <a:noFill/>
        </p:spPr>
      </p:pic>
      <p:sp>
        <p:nvSpPr>
          <p:cNvPr id="7" name="Retângulo 6"/>
          <p:cNvSpPr/>
          <p:nvPr/>
        </p:nvSpPr>
        <p:spPr>
          <a:xfrm>
            <a:off x="2714612" y="2089543"/>
            <a:ext cx="4500594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Um </a:t>
            </a:r>
            <a:r>
              <a:rPr lang="pt-BR" sz="1200" dirty="0" err="1"/>
              <a:t>avatar</a:t>
            </a:r>
            <a:r>
              <a:rPr lang="pt-BR" sz="1200" dirty="0"/>
              <a:t> semelhante a um holograma</a:t>
            </a:r>
          </a:p>
        </p:txBody>
      </p:sp>
      <p:sp>
        <p:nvSpPr>
          <p:cNvPr id="8" name="Retângulo 7"/>
          <p:cNvSpPr/>
          <p:nvPr/>
        </p:nvSpPr>
        <p:spPr>
          <a:xfrm>
            <a:off x="2643174" y="2678907"/>
            <a:ext cx="4572032" cy="3214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Um </a:t>
            </a:r>
            <a:r>
              <a:rPr lang="pt-BR" sz="1200" dirty="0" err="1"/>
              <a:t>avatar</a:t>
            </a:r>
            <a:r>
              <a:rPr lang="pt-BR" sz="1200" dirty="0"/>
              <a:t> com um cérebro artificial no qual uma personalidade humana é transferida no final da vida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2857488" y="3429006"/>
            <a:ext cx="4286280" cy="3214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Um </a:t>
            </a:r>
            <a:r>
              <a:rPr lang="pt-BR" sz="1200" dirty="0" err="1"/>
              <a:t>avatar</a:t>
            </a:r>
            <a:r>
              <a:rPr lang="pt-BR" sz="1200" dirty="0"/>
              <a:t> em que um cérebro humano é transplantado no final da vida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2928926" y="4179105"/>
            <a:ext cx="4214842" cy="3214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uma cópia robótica de um corpo humano controlada remotamente via BCI</a:t>
            </a:r>
          </a:p>
        </p:txBody>
      </p:sp>
      <p:sp>
        <p:nvSpPr>
          <p:cNvPr id="13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Alguém gostaria de vida eterna?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03522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4714890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4000" b="1" i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857239"/>
            <a:ext cx="8229600" cy="373738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000" dirty="0">
                <a:latin typeface="Arial Narrow" pitchFamily="34" charset="0"/>
              </a:rPr>
              <a:t> </a:t>
            </a:r>
          </a:p>
        </p:txBody>
      </p:sp>
      <p:pic>
        <p:nvPicPr>
          <p:cNvPr id="14" name="Picture 8" descr="Resultado de imagem para cerebro eletronic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94682" y="750081"/>
            <a:ext cx="2149319" cy="1178709"/>
          </a:xfrm>
          <a:prstGeom prst="rect">
            <a:avLst/>
          </a:prstGeom>
          <a:noFill/>
        </p:spPr>
      </p:pic>
      <p:sp>
        <p:nvSpPr>
          <p:cNvPr id="15" name="CaixaDeTexto 14"/>
          <p:cNvSpPr txBox="1"/>
          <p:nvPr/>
        </p:nvSpPr>
        <p:spPr>
          <a:xfrm>
            <a:off x="341524" y="928358"/>
            <a:ext cx="46952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Arial Narrow" pitchFamily="34" charset="0"/>
              </a:rPr>
              <a:t>Melhoramento cerebral e corporal</a:t>
            </a:r>
          </a:p>
        </p:txBody>
      </p:sp>
      <p:sp>
        <p:nvSpPr>
          <p:cNvPr id="1026" name="AutoShape 2" descr="Transhumanists believe that we should augment our bodies with new technology.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28" name="AutoShape 4" descr="Transhumanists believe that we should augment our bodies with new technology.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Transhumanists believe that we should augment our bodies with new technology.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24001"/>
            <a:ext cx="5929322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 descr="Resultado de imagem para olho bionico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74" y="2035965"/>
            <a:ext cx="2857488" cy="1114421"/>
          </a:xfrm>
          <a:prstGeom prst="rect">
            <a:avLst/>
          </a:prstGeom>
          <a:noFill/>
        </p:spPr>
      </p:pic>
      <p:pic>
        <p:nvPicPr>
          <p:cNvPr id="1035" name="Picture 11" descr="Imagem relacionad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81784" y="3214693"/>
            <a:ext cx="2619372" cy="1319918"/>
          </a:xfrm>
          <a:prstGeom prst="rect">
            <a:avLst/>
          </a:prstGeom>
          <a:noFill/>
        </p:spPr>
      </p:pic>
      <p:cxnSp>
        <p:nvCxnSpPr>
          <p:cNvPr id="19" name="Conector reto 18"/>
          <p:cNvCxnSpPr/>
          <p:nvPr/>
        </p:nvCxnSpPr>
        <p:spPr>
          <a:xfrm rot="10800000">
            <a:off x="5643570" y="3857634"/>
            <a:ext cx="1214446" cy="1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stCxn id="1033" idx="1"/>
          </p:cNvCxnSpPr>
          <p:nvPr/>
        </p:nvCxnSpPr>
        <p:spPr>
          <a:xfrm rot="10800000">
            <a:off x="5715008" y="2571751"/>
            <a:ext cx="500066" cy="21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Transhumanismo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05434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282" y="0"/>
            <a:ext cx="8715436" cy="696503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17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99406" y="696503"/>
            <a:ext cx="644594" cy="4179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Resultado de imagem para nicolelis brain machine interfa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96503"/>
            <a:ext cx="8429652" cy="4472447"/>
          </a:xfrm>
          <a:prstGeom prst="rect">
            <a:avLst/>
          </a:prstGeom>
          <a:noFill/>
        </p:spPr>
      </p:pic>
      <p:sp>
        <p:nvSpPr>
          <p:cNvPr id="8" name="Google Shape;58;p2"/>
          <p:cNvSpPr txBox="1"/>
          <p:nvPr/>
        </p:nvSpPr>
        <p:spPr>
          <a:xfrm>
            <a:off x="0" y="0"/>
            <a:ext cx="9029700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que pensam como humanos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27524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4768487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18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51192"/>
            <a:ext cx="7818120" cy="4445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4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768" y="750081"/>
            <a:ext cx="2000232" cy="1667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58148" y="4302213"/>
            <a:ext cx="1285852" cy="894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1" name="Google Shape;58;p2"/>
          <p:cNvSpPr txBox="1"/>
          <p:nvPr/>
        </p:nvSpPr>
        <p:spPr>
          <a:xfrm>
            <a:off x="261850" y="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que pensam...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79886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 descr="Imagem relacion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74420"/>
            <a:ext cx="9144000" cy="4122677"/>
          </a:xfrm>
          <a:prstGeom prst="rect">
            <a:avLst/>
          </a:prstGeom>
          <a:noFill/>
        </p:spPr>
      </p:pic>
      <p:sp>
        <p:nvSpPr>
          <p:cNvPr id="9" name="Retângulo 8"/>
          <p:cNvSpPr/>
          <p:nvPr/>
        </p:nvSpPr>
        <p:spPr>
          <a:xfrm>
            <a:off x="0" y="4768487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8148" y="4302213"/>
            <a:ext cx="1285852" cy="894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CaixaDeTexto 10"/>
          <p:cNvSpPr txBox="1"/>
          <p:nvPr/>
        </p:nvSpPr>
        <p:spPr>
          <a:xfrm>
            <a:off x="428596" y="696502"/>
            <a:ext cx="5500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 Narrow" pitchFamily="34" charset="0"/>
              </a:rPr>
              <a:t>Neurocientista brasileiro Miguel Nicolelis</a:t>
            </a:r>
          </a:p>
        </p:txBody>
      </p:sp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086316"/>
            <a:ext cx="2143108" cy="1628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3" name="Google Shape;58;p2"/>
          <p:cNvSpPr txBox="1"/>
          <p:nvPr/>
        </p:nvSpPr>
        <p:spPr>
          <a:xfrm>
            <a:off x="284710" y="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Máquinas que pensam...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99678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1AFC102-5F64-B337-B2C5-5D9D143EE7AA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E6E29B-C12A-D47A-B43A-D2A5DA0D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7B3EB3-F160-C28D-B213-E4C1C7A41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B142177D-CE0C-398A-54D7-E7EF005D4BBA}"/>
              </a:ext>
            </a:extLst>
          </p:cNvPr>
          <p:cNvSpPr txBox="1"/>
          <p:nvPr/>
        </p:nvSpPr>
        <p:spPr>
          <a:xfrm>
            <a:off x="554127" y="395932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dirty="0">
                <a:solidFill>
                  <a:srgbClr val="48F048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Qual a </a:t>
            </a:r>
            <a:r>
              <a:rPr lang="en-US" sz="2800" b="1" dirty="0" err="1">
                <a:solidFill>
                  <a:srgbClr val="48F048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diferença</a:t>
            </a:r>
            <a:r>
              <a:rPr lang="en-US" sz="2800" b="1" dirty="0">
                <a:solidFill>
                  <a:srgbClr val="48F048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 entre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dirty="0">
                <a:solidFill>
                  <a:srgbClr val="48F048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Machine Learning e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dirty="0" err="1">
                <a:solidFill>
                  <a:srgbClr val="48F048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Inteligência</a:t>
            </a:r>
            <a:r>
              <a:rPr lang="en-US" sz="2800" b="1" dirty="0">
                <a:solidFill>
                  <a:srgbClr val="48F048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 Artificial?</a:t>
            </a:r>
            <a:endParaRPr lang="en-US" sz="2800" b="1" dirty="0">
              <a:solidFill>
                <a:srgbClr val="FF0000"/>
              </a:solidFill>
              <a:latin typeface="Arial Narrow" panose="020B0606020202030204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" name="Picture 2" descr="Is Facial Recognition Technology a No Go? | Connected Real Estate Magazine">
            <a:extLst>
              <a:ext uri="{FF2B5EF4-FFF2-40B4-BE49-F238E27FC236}">
                <a16:creationId xmlns:a16="http://schemas.microsoft.com/office/drawing/2014/main" id="{E65B55B8-03DD-1513-B441-83604F74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808" y="636550"/>
            <a:ext cx="4543326" cy="406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58;g10a4cd88d6f_0_57">
            <a:extLst>
              <a:ext uri="{FF2B5EF4-FFF2-40B4-BE49-F238E27FC236}">
                <a16:creationId xmlns:a16="http://schemas.microsoft.com/office/drawing/2014/main" id="{37C9940A-152A-924B-F44E-F2C87E524AA0}"/>
              </a:ext>
            </a:extLst>
          </p:cNvPr>
          <p:cNvSpPr txBox="1"/>
          <p:nvPr/>
        </p:nvSpPr>
        <p:spPr>
          <a:xfrm>
            <a:off x="-932705" y="2532603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</a:t>
            </a:r>
            <a:r>
              <a:rPr lang="en-US" sz="1800" b="1" i="1" dirty="0" err="1">
                <a:solidFill>
                  <a:srgbClr val="FFFF00"/>
                </a:solidFill>
              </a:rPr>
              <a:t>Inteligência</a:t>
            </a:r>
            <a:r>
              <a:rPr lang="en-US" sz="1800" b="1" i="1" dirty="0">
                <a:solidFill>
                  <a:srgbClr val="FFFF00"/>
                </a:solidFill>
              </a:rPr>
              <a:t> Artificial </a:t>
            </a:r>
            <a:endParaRPr sz="1800" b="1" i="1" dirty="0">
              <a:solidFill>
                <a:srgbClr val="FFFF00"/>
              </a:solidFill>
            </a:endParaRPr>
          </a:p>
        </p:txBody>
      </p:sp>
      <p:pic>
        <p:nvPicPr>
          <p:cNvPr id="4102" name="Picture 6" descr="Neural - ícones de computador grátis">
            <a:extLst>
              <a:ext uri="{FF2B5EF4-FFF2-40B4-BE49-F238E27FC236}">
                <a16:creationId xmlns:a16="http://schemas.microsoft.com/office/drawing/2014/main" id="{5C5005D7-38B9-0A4D-99C1-23C96DA37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979" y="2468409"/>
            <a:ext cx="2675042" cy="267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75F95B5-627C-3B6E-B1B3-30B734B29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343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4768487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282" y="0"/>
            <a:ext cx="8715436" cy="750081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dirty="0">
                <a:latin typeface="Arial Narrow" pitchFamily="34" charset="0"/>
              </a:rPr>
              <a:t> Máquinas que pensam como seres humanos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8148" y="4302213"/>
            <a:ext cx="1285852" cy="894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CaixaDeTexto 10"/>
          <p:cNvSpPr txBox="1"/>
          <p:nvPr/>
        </p:nvSpPr>
        <p:spPr>
          <a:xfrm>
            <a:off x="428596" y="696502"/>
            <a:ext cx="5500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 Narrow" pitchFamily="34" charset="0"/>
              </a:rPr>
              <a:t>Aplicações de reabilitação humana – sistemas cognitivos </a:t>
            </a:r>
          </a:p>
        </p:txBody>
      </p:sp>
      <p:pic>
        <p:nvPicPr>
          <p:cNvPr id="84994" name="Picture 2" descr="Imagem relacionad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31932"/>
            <a:ext cx="7929586" cy="41115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3124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4000" dirty="0">
                <a:latin typeface="Arial Narrow" pitchFamily="34" charset="0"/>
              </a:rPr>
              <a:t> </a:t>
            </a:r>
          </a:p>
        </p:txBody>
      </p:sp>
      <p:pic>
        <p:nvPicPr>
          <p:cNvPr id="1026" name="Picture 2" descr="Resultado de imagem para deep learning for brain decod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32759"/>
            <a:ext cx="6429388" cy="2310562"/>
          </a:xfrm>
          <a:prstGeom prst="rect">
            <a:avLst/>
          </a:prstGeom>
          <a:noFill/>
        </p:spPr>
      </p:pic>
      <p:sp>
        <p:nvSpPr>
          <p:cNvPr id="1028" name="AutoShape 4" descr="Resultado de imagem para EEG sinal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14282" y="3750477"/>
            <a:ext cx="6072198" cy="91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72264" y="267874"/>
            <a:ext cx="2571736" cy="2361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23084" y="3000378"/>
            <a:ext cx="2720916" cy="1721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Google Shape;58;p2"/>
          <p:cNvSpPr txBox="1"/>
          <p:nvPr/>
        </p:nvSpPr>
        <p:spPr>
          <a:xfrm>
            <a:off x="284710" y="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Máquinas que pensam...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42175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1189500" y="2110050"/>
            <a:ext cx="3260125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 err="1">
                <a:solidFill>
                  <a:srgbClr val="FFFF00"/>
                </a:solidFill>
              </a:rPr>
              <a:t>Inteligência</a:t>
            </a:r>
            <a:r>
              <a:rPr lang="en-US" sz="1800" b="1" i="1" dirty="0">
                <a:solidFill>
                  <a:srgbClr val="FFFF00"/>
                </a:solidFill>
              </a:rPr>
              <a:t> Artificial </a:t>
            </a:r>
            <a:endParaRPr sz="1800" b="1" i="1" dirty="0">
              <a:solidFill>
                <a:srgbClr val="FFFF00"/>
              </a:solidFill>
            </a:endParaRPr>
          </a:p>
        </p:txBody>
      </p:sp>
      <p:pic>
        <p:nvPicPr>
          <p:cNvPr id="2" name="Picture 2" descr="Inteligência artificial - ícones de computador grátis">
            <a:extLst>
              <a:ext uri="{FF2B5EF4-FFF2-40B4-BE49-F238E27FC236}">
                <a16:creationId xmlns:a16="http://schemas.microsoft.com/office/drawing/2014/main" id="{26927567-F63F-DD6E-609B-192CD4593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856" y="912824"/>
            <a:ext cx="3134522" cy="313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ual a diferença entre IA, Machine Learning e Deep Learning?">
            <a:extLst>
              <a:ext uri="{FF2B5EF4-FFF2-40B4-BE49-F238E27FC236}">
                <a16:creationId xmlns:a16="http://schemas.microsoft.com/office/drawing/2014/main" id="{E4A2BD9B-6A75-3493-FF0A-7830DA87C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159" y="958932"/>
            <a:ext cx="6938631" cy="346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AE6E29B-C12A-D47A-B43A-D2A5DA0D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7B3EB3-F160-C28D-B213-E4C1C7A41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B142177D-CE0C-398A-54D7-E7EF005D4BBA}"/>
              </a:ext>
            </a:extLst>
          </p:cNvPr>
          <p:cNvSpPr txBox="1"/>
          <p:nvPr/>
        </p:nvSpPr>
        <p:spPr>
          <a:xfrm>
            <a:off x="71667" y="-8718"/>
            <a:ext cx="8854284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3200" b="1" dirty="0" err="1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mundo</a:t>
            </a:r>
            <a:r>
              <a:rPr lang="en-US" sz="3200" b="1" dirty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da IA…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E351876-F1D8-958D-C632-5E74797C3691}"/>
              </a:ext>
            </a:extLst>
          </p:cNvPr>
          <p:cNvSpPr/>
          <p:nvPr/>
        </p:nvSpPr>
        <p:spPr>
          <a:xfrm>
            <a:off x="311700" y="958932"/>
            <a:ext cx="1969476" cy="836336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IA Geral 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84D24E1-A223-4575-27E7-4688A1C1D99C}"/>
              </a:ext>
            </a:extLst>
          </p:cNvPr>
          <p:cNvSpPr/>
          <p:nvPr/>
        </p:nvSpPr>
        <p:spPr>
          <a:xfrm>
            <a:off x="311700" y="2318480"/>
            <a:ext cx="1969476" cy="8363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IA Restrita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AAB81CF1-5F8C-73F1-AE03-688892116240}"/>
              </a:ext>
            </a:extLst>
          </p:cNvPr>
          <p:cNvSpPr/>
          <p:nvPr/>
        </p:nvSpPr>
        <p:spPr>
          <a:xfrm>
            <a:off x="311700" y="3680031"/>
            <a:ext cx="1969476" cy="8363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tx1"/>
              </a:solidFill>
            </a:endParaRPr>
          </a:p>
          <a:p>
            <a:pPr algn="ctr"/>
            <a:r>
              <a:rPr lang="pt-BR" b="1" i="1" dirty="0" err="1">
                <a:solidFill>
                  <a:schemeClr val="tx1"/>
                </a:solidFill>
              </a:rPr>
              <a:t>Machine</a:t>
            </a:r>
            <a:r>
              <a:rPr lang="pt-BR" b="1" i="1" dirty="0">
                <a:solidFill>
                  <a:schemeClr val="tx1"/>
                </a:solidFill>
              </a:rPr>
              <a:t> Learning</a:t>
            </a:r>
          </a:p>
          <a:p>
            <a:pPr algn="ctr"/>
            <a:endParaRPr lang="pt-BR" dirty="0"/>
          </a:p>
        </p:txBody>
      </p:sp>
      <p:sp>
        <p:nvSpPr>
          <p:cNvPr id="18" name="Cruz 17">
            <a:extLst>
              <a:ext uri="{FF2B5EF4-FFF2-40B4-BE49-F238E27FC236}">
                <a16:creationId xmlns:a16="http://schemas.microsoft.com/office/drawing/2014/main" id="{4F61C971-08E7-A10A-76A7-D8072741CA34}"/>
              </a:ext>
            </a:extLst>
          </p:cNvPr>
          <p:cNvSpPr/>
          <p:nvPr/>
        </p:nvSpPr>
        <p:spPr>
          <a:xfrm>
            <a:off x="1103007" y="1865916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Cruz 18">
            <a:extLst>
              <a:ext uri="{FF2B5EF4-FFF2-40B4-BE49-F238E27FC236}">
                <a16:creationId xmlns:a16="http://schemas.microsoft.com/office/drawing/2014/main" id="{CBD7BEA7-7B8C-E693-207B-4104872368E4}"/>
              </a:ext>
            </a:extLst>
          </p:cNvPr>
          <p:cNvSpPr/>
          <p:nvPr/>
        </p:nvSpPr>
        <p:spPr>
          <a:xfrm>
            <a:off x="1103007" y="3227509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2381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E6E29B-C12A-D47A-B43A-D2A5DA0D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7B3EB3-F160-C28D-B213-E4C1C7A41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B142177D-CE0C-398A-54D7-E7EF005D4BBA}"/>
              </a:ext>
            </a:extLst>
          </p:cNvPr>
          <p:cNvSpPr txBox="1"/>
          <p:nvPr/>
        </p:nvSpPr>
        <p:spPr>
          <a:xfrm>
            <a:off x="71667" y="-8718"/>
            <a:ext cx="8854284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3200" b="1" dirty="0" err="1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mundo</a:t>
            </a:r>
            <a:r>
              <a:rPr lang="en-US" sz="3200" b="1" dirty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da IA…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E351876-F1D8-958D-C632-5E74797C3691}"/>
              </a:ext>
            </a:extLst>
          </p:cNvPr>
          <p:cNvSpPr/>
          <p:nvPr/>
        </p:nvSpPr>
        <p:spPr>
          <a:xfrm>
            <a:off x="311700" y="958932"/>
            <a:ext cx="1969476" cy="836336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IA Geral 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84D24E1-A223-4575-27E7-4688A1C1D99C}"/>
              </a:ext>
            </a:extLst>
          </p:cNvPr>
          <p:cNvSpPr/>
          <p:nvPr/>
        </p:nvSpPr>
        <p:spPr>
          <a:xfrm>
            <a:off x="311700" y="2318480"/>
            <a:ext cx="1969476" cy="8363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IA Restrita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AAB81CF1-5F8C-73F1-AE03-688892116240}"/>
              </a:ext>
            </a:extLst>
          </p:cNvPr>
          <p:cNvSpPr/>
          <p:nvPr/>
        </p:nvSpPr>
        <p:spPr>
          <a:xfrm>
            <a:off x="311700" y="3680031"/>
            <a:ext cx="1969476" cy="8363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tx1"/>
              </a:solidFill>
            </a:endParaRPr>
          </a:p>
          <a:p>
            <a:pPr algn="ctr"/>
            <a:r>
              <a:rPr lang="pt-BR" b="1" i="1" dirty="0" err="1">
                <a:solidFill>
                  <a:schemeClr val="tx1"/>
                </a:solidFill>
              </a:rPr>
              <a:t>Machine</a:t>
            </a:r>
            <a:r>
              <a:rPr lang="pt-BR" b="1" i="1" dirty="0">
                <a:solidFill>
                  <a:schemeClr val="tx1"/>
                </a:solidFill>
              </a:rPr>
              <a:t> Learning</a:t>
            </a:r>
          </a:p>
          <a:p>
            <a:pPr algn="ctr"/>
            <a:endParaRPr lang="pt-BR" dirty="0"/>
          </a:p>
        </p:txBody>
      </p:sp>
      <p:sp>
        <p:nvSpPr>
          <p:cNvPr id="18" name="Cruz 17">
            <a:extLst>
              <a:ext uri="{FF2B5EF4-FFF2-40B4-BE49-F238E27FC236}">
                <a16:creationId xmlns:a16="http://schemas.microsoft.com/office/drawing/2014/main" id="{4F61C971-08E7-A10A-76A7-D8072741CA34}"/>
              </a:ext>
            </a:extLst>
          </p:cNvPr>
          <p:cNvSpPr/>
          <p:nvPr/>
        </p:nvSpPr>
        <p:spPr>
          <a:xfrm>
            <a:off x="1103007" y="1865916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Cruz 18">
            <a:extLst>
              <a:ext uri="{FF2B5EF4-FFF2-40B4-BE49-F238E27FC236}">
                <a16:creationId xmlns:a16="http://schemas.microsoft.com/office/drawing/2014/main" id="{CBD7BEA7-7B8C-E693-207B-4104872368E4}"/>
              </a:ext>
            </a:extLst>
          </p:cNvPr>
          <p:cNvSpPr/>
          <p:nvPr/>
        </p:nvSpPr>
        <p:spPr>
          <a:xfrm>
            <a:off x="1103007" y="3227509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D6F4AA8-AD99-BBC0-6F1E-B0B9DB85C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302" y="740891"/>
            <a:ext cx="6624644" cy="412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35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E6E29B-C12A-D47A-B43A-D2A5DA0D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7B3EB3-F160-C28D-B213-E4C1C7A41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B142177D-CE0C-398A-54D7-E7EF005D4BBA}"/>
              </a:ext>
            </a:extLst>
          </p:cNvPr>
          <p:cNvSpPr txBox="1"/>
          <p:nvPr/>
        </p:nvSpPr>
        <p:spPr>
          <a:xfrm>
            <a:off x="71667" y="-8718"/>
            <a:ext cx="8854284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3200" b="1" dirty="0" err="1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mundo</a:t>
            </a:r>
            <a:r>
              <a:rPr lang="en-US" sz="3200" b="1" dirty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da IA…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E351876-F1D8-958D-C632-5E74797C3691}"/>
              </a:ext>
            </a:extLst>
          </p:cNvPr>
          <p:cNvSpPr/>
          <p:nvPr/>
        </p:nvSpPr>
        <p:spPr>
          <a:xfrm>
            <a:off x="311700" y="958932"/>
            <a:ext cx="1969476" cy="836336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IA Geral 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84D24E1-A223-4575-27E7-4688A1C1D99C}"/>
              </a:ext>
            </a:extLst>
          </p:cNvPr>
          <p:cNvSpPr/>
          <p:nvPr/>
        </p:nvSpPr>
        <p:spPr>
          <a:xfrm>
            <a:off x="311700" y="2318480"/>
            <a:ext cx="1969476" cy="8363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IA Restrita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AAB81CF1-5F8C-73F1-AE03-688892116240}"/>
              </a:ext>
            </a:extLst>
          </p:cNvPr>
          <p:cNvSpPr/>
          <p:nvPr/>
        </p:nvSpPr>
        <p:spPr>
          <a:xfrm>
            <a:off x="311700" y="3680031"/>
            <a:ext cx="1969476" cy="8363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tx1"/>
              </a:solidFill>
            </a:endParaRPr>
          </a:p>
          <a:p>
            <a:pPr algn="ctr"/>
            <a:r>
              <a:rPr lang="pt-BR" b="1" i="1" dirty="0" err="1">
                <a:solidFill>
                  <a:schemeClr val="tx1"/>
                </a:solidFill>
              </a:rPr>
              <a:t>Machine</a:t>
            </a:r>
            <a:r>
              <a:rPr lang="pt-BR" b="1" i="1" dirty="0">
                <a:solidFill>
                  <a:schemeClr val="tx1"/>
                </a:solidFill>
              </a:rPr>
              <a:t> Learning</a:t>
            </a:r>
          </a:p>
          <a:p>
            <a:pPr algn="ctr"/>
            <a:endParaRPr lang="pt-BR" dirty="0"/>
          </a:p>
        </p:txBody>
      </p:sp>
      <p:sp>
        <p:nvSpPr>
          <p:cNvPr id="18" name="Cruz 17">
            <a:extLst>
              <a:ext uri="{FF2B5EF4-FFF2-40B4-BE49-F238E27FC236}">
                <a16:creationId xmlns:a16="http://schemas.microsoft.com/office/drawing/2014/main" id="{4F61C971-08E7-A10A-76A7-D8072741CA34}"/>
              </a:ext>
            </a:extLst>
          </p:cNvPr>
          <p:cNvSpPr/>
          <p:nvPr/>
        </p:nvSpPr>
        <p:spPr>
          <a:xfrm>
            <a:off x="1103007" y="1865916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Cruz 18">
            <a:extLst>
              <a:ext uri="{FF2B5EF4-FFF2-40B4-BE49-F238E27FC236}">
                <a16:creationId xmlns:a16="http://schemas.microsoft.com/office/drawing/2014/main" id="{CBD7BEA7-7B8C-E693-207B-4104872368E4}"/>
              </a:ext>
            </a:extLst>
          </p:cNvPr>
          <p:cNvSpPr/>
          <p:nvPr/>
        </p:nvSpPr>
        <p:spPr>
          <a:xfrm>
            <a:off x="1103007" y="3227509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22" name="Picture 2" descr="El futuro de la inteligencia artificial: temor o entusiasmo">
            <a:extLst>
              <a:ext uri="{FF2B5EF4-FFF2-40B4-BE49-F238E27FC236}">
                <a16:creationId xmlns:a16="http://schemas.microsoft.com/office/drawing/2014/main" id="{FA229F99-06EA-FE1D-3B85-EA5DA89FD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984" y="831648"/>
            <a:ext cx="6667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593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E6E29B-C12A-D47A-B43A-D2A5DA0D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7B3EB3-F160-C28D-B213-E4C1C7A41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B142177D-CE0C-398A-54D7-E7EF005D4BBA}"/>
              </a:ext>
            </a:extLst>
          </p:cNvPr>
          <p:cNvSpPr txBox="1"/>
          <p:nvPr/>
        </p:nvSpPr>
        <p:spPr>
          <a:xfrm>
            <a:off x="71667" y="-8718"/>
            <a:ext cx="8854284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3200" b="1" dirty="0" err="1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mundo</a:t>
            </a:r>
            <a:r>
              <a:rPr lang="en-US" sz="3200" b="1" dirty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da IA…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E351876-F1D8-958D-C632-5E74797C3691}"/>
              </a:ext>
            </a:extLst>
          </p:cNvPr>
          <p:cNvSpPr/>
          <p:nvPr/>
        </p:nvSpPr>
        <p:spPr>
          <a:xfrm>
            <a:off x="311700" y="958932"/>
            <a:ext cx="1969476" cy="836336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IA Geral 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84D24E1-A223-4575-27E7-4688A1C1D99C}"/>
              </a:ext>
            </a:extLst>
          </p:cNvPr>
          <p:cNvSpPr/>
          <p:nvPr/>
        </p:nvSpPr>
        <p:spPr>
          <a:xfrm>
            <a:off x="311700" y="2318480"/>
            <a:ext cx="1969476" cy="8363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IA Restrita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AAB81CF1-5F8C-73F1-AE03-688892116240}"/>
              </a:ext>
            </a:extLst>
          </p:cNvPr>
          <p:cNvSpPr/>
          <p:nvPr/>
        </p:nvSpPr>
        <p:spPr>
          <a:xfrm>
            <a:off x="311700" y="3680031"/>
            <a:ext cx="1969476" cy="8363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tx1"/>
              </a:solidFill>
            </a:endParaRPr>
          </a:p>
          <a:p>
            <a:pPr algn="ctr"/>
            <a:r>
              <a:rPr lang="pt-BR" b="1" i="1" dirty="0" err="1">
                <a:solidFill>
                  <a:schemeClr val="tx1"/>
                </a:solidFill>
              </a:rPr>
              <a:t>Machine</a:t>
            </a:r>
            <a:r>
              <a:rPr lang="pt-BR" b="1" i="1" dirty="0">
                <a:solidFill>
                  <a:schemeClr val="tx1"/>
                </a:solidFill>
              </a:rPr>
              <a:t> Learning</a:t>
            </a:r>
          </a:p>
          <a:p>
            <a:pPr algn="ctr"/>
            <a:endParaRPr lang="pt-BR" dirty="0"/>
          </a:p>
        </p:txBody>
      </p:sp>
      <p:sp>
        <p:nvSpPr>
          <p:cNvPr id="18" name="Cruz 17">
            <a:extLst>
              <a:ext uri="{FF2B5EF4-FFF2-40B4-BE49-F238E27FC236}">
                <a16:creationId xmlns:a16="http://schemas.microsoft.com/office/drawing/2014/main" id="{4F61C971-08E7-A10A-76A7-D8072741CA34}"/>
              </a:ext>
            </a:extLst>
          </p:cNvPr>
          <p:cNvSpPr/>
          <p:nvPr/>
        </p:nvSpPr>
        <p:spPr>
          <a:xfrm>
            <a:off x="1103007" y="1865916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Cruz 18">
            <a:extLst>
              <a:ext uri="{FF2B5EF4-FFF2-40B4-BE49-F238E27FC236}">
                <a16:creationId xmlns:a16="http://schemas.microsoft.com/office/drawing/2014/main" id="{CBD7BEA7-7B8C-E693-207B-4104872368E4}"/>
              </a:ext>
            </a:extLst>
          </p:cNvPr>
          <p:cNvSpPr/>
          <p:nvPr/>
        </p:nvSpPr>
        <p:spPr>
          <a:xfrm>
            <a:off x="1103007" y="3227509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146" name="Picture 2" descr="Inteligência Artificial e Deep Learning - Laboratório iMobilis">
            <a:extLst>
              <a:ext uri="{FF2B5EF4-FFF2-40B4-BE49-F238E27FC236}">
                <a16:creationId xmlns:a16="http://schemas.microsoft.com/office/drawing/2014/main" id="{548822FA-3F48-97F9-2BBE-FAD84BF0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205" y="1189456"/>
            <a:ext cx="5877273" cy="324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517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E6E29B-C12A-D47A-B43A-D2A5DA0D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7B3EB3-F160-C28D-B213-E4C1C7A41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B142177D-CE0C-398A-54D7-E7EF005D4BBA}"/>
              </a:ext>
            </a:extLst>
          </p:cNvPr>
          <p:cNvSpPr txBox="1"/>
          <p:nvPr/>
        </p:nvSpPr>
        <p:spPr>
          <a:xfrm>
            <a:off x="71667" y="-8718"/>
            <a:ext cx="8854284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3200" b="1" dirty="0" err="1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mundo</a:t>
            </a:r>
            <a:r>
              <a:rPr lang="en-US" sz="3200" b="1" dirty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da IA…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E351876-F1D8-958D-C632-5E74797C3691}"/>
              </a:ext>
            </a:extLst>
          </p:cNvPr>
          <p:cNvSpPr/>
          <p:nvPr/>
        </p:nvSpPr>
        <p:spPr>
          <a:xfrm>
            <a:off x="311700" y="958932"/>
            <a:ext cx="1969476" cy="836336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IA Geral 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84D24E1-A223-4575-27E7-4688A1C1D99C}"/>
              </a:ext>
            </a:extLst>
          </p:cNvPr>
          <p:cNvSpPr/>
          <p:nvPr/>
        </p:nvSpPr>
        <p:spPr>
          <a:xfrm>
            <a:off x="311700" y="2318480"/>
            <a:ext cx="1969476" cy="8363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IA Restrita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AAB81CF1-5F8C-73F1-AE03-688892116240}"/>
              </a:ext>
            </a:extLst>
          </p:cNvPr>
          <p:cNvSpPr/>
          <p:nvPr/>
        </p:nvSpPr>
        <p:spPr>
          <a:xfrm>
            <a:off x="311700" y="3680031"/>
            <a:ext cx="1969476" cy="8363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tx1"/>
              </a:solidFill>
            </a:endParaRPr>
          </a:p>
          <a:p>
            <a:pPr algn="ctr"/>
            <a:r>
              <a:rPr lang="pt-BR" b="1" i="1" dirty="0" err="1">
                <a:solidFill>
                  <a:schemeClr val="tx1"/>
                </a:solidFill>
              </a:rPr>
              <a:t>Machine</a:t>
            </a:r>
            <a:r>
              <a:rPr lang="pt-BR" b="1" i="1" dirty="0">
                <a:solidFill>
                  <a:schemeClr val="tx1"/>
                </a:solidFill>
              </a:rPr>
              <a:t> Learning</a:t>
            </a:r>
          </a:p>
          <a:p>
            <a:pPr algn="ctr"/>
            <a:endParaRPr lang="pt-BR" dirty="0"/>
          </a:p>
        </p:txBody>
      </p:sp>
      <p:sp>
        <p:nvSpPr>
          <p:cNvPr id="18" name="Cruz 17">
            <a:extLst>
              <a:ext uri="{FF2B5EF4-FFF2-40B4-BE49-F238E27FC236}">
                <a16:creationId xmlns:a16="http://schemas.microsoft.com/office/drawing/2014/main" id="{4F61C971-08E7-A10A-76A7-D8072741CA34}"/>
              </a:ext>
            </a:extLst>
          </p:cNvPr>
          <p:cNvSpPr/>
          <p:nvPr/>
        </p:nvSpPr>
        <p:spPr>
          <a:xfrm>
            <a:off x="1103007" y="1865916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Cruz 18">
            <a:extLst>
              <a:ext uri="{FF2B5EF4-FFF2-40B4-BE49-F238E27FC236}">
                <a16:creationId xmlns:a16="http://schemas.microsoft.com/office/drawing/2014/main" id="{CBD7BEA7-7B8C-E693-207B-4104872368E4}"/>
              </a:ext>
            </a:extLst>
          </p:cNvPr>
          <p:cNvSpPr/>
          <p:nvPr/>
        </p:nvSpPr>
        <p:spPr>
          <a:xfrm>
            <a:off x="1103007" y="3227509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146" name="Picture 2" descr="Inteligência Artificial e Deep Learning - Laboratório iMobilis">
            <a:extLst>
              <a:ext uri="{FF2B5EF4-FFF2-40B4-BE49-F238E27FC236}">
                <a16:creationId xmlns:a16="http://schemas.microsoft.com/office/drawing/2014/main" id="{548822FA-3F48-97F9-2BBE-FAD84BF01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205" y="1189456"/>
            <a:ext cx="5877273" cy="324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882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1AFC102-5F64-B337-B2C5-5D9D143EE7AA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E6E29B-C12A-D47A-B43A-D2A5DA0D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7B3EB3-F160-C28D-B213-E4C1C7A41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B142177D-CE0C-398A-54D7-E7EF005D4BBA}"/>
              </a:ext>
            </a:extLst>
          </p:cNvPr>
          <p:cNvSpPr txBox="1"/>
          <p:nvPr/>
        </p:nvSpPr>
        <p:spPr>
          <a:xfrm>
            <a:off x="71667" y="-8718"/>
            <a:ext cx="8854284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32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mundo</a:t>
            </a:r>
            <a:r>
              <a:rPr lang="en-US" sz="32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da IA…</a:t>
            </a:r>
            <a:endParaRPr lang="en-US" sz="3200" b="1" dirty="0">
              <a:solidFill>
                <a:srgbClr val="FF0000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75F95B5-627C-3B6E-B1B3-30B734B29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E351876-F1D8-958D-C632-5E74797C3691}"/>
              </a:ext>
            </a:extLst>
          </p:cNvPr>
          <p:cNvSpPr/>
          <p:nvPr/>
        </p:nvSpPr>
        <p:spPr>
          <a:xfrm>
            <a:off x="527539" y="1085913"/>
            <a:ext cx="1969476" cy="836336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IA Geral 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84D24E1-A223-4575-27E7-4688A1C1D99C}"/>
              </a:ext>
            </a:extLst>
          </p:cNvPr>
          <p:cNvSpPr/>
          <p:nvPr/>
        </p:nvSpPr>
        <p:spPr>
          <a:xfrm>
            <a:off x="527539" y="2445461"/>
            <a:ext cx="1969476" cy="8363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IA Restrita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AAB81CF1-5F8C-73F1-AE03-688892116240}"/>
              </a:ext>
            </a:extLst>
          </p:cNvPr>
          <p:cNvSpPr/>
          <p:nvPr/>
        </p:nvSpPr>
        <p:spPr>
          <a:xfrm>
            <a:off x="527539" y="3807012"/>
            <a:ext cx="1969476" cy="8363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tx1"/>
              </a:solidFill>
            </a:endParaRPr>
          </a:p>
          <a:p>
            <a:pPr algn="ctr"/>
            <a:r>
              <a:rPr lang="pt-BR" b="1" i="1" dirty="0" err="1">
                <a:solidFill>
                  <a:schemeClr val="tx1"/>
                </a:solidFill>
              </a:rPr>
              <a:t>Machine</a:t>
            </a:r>
            <a:r>
              <a:rPr lang="pt-BR" b="1" i="1" dirty="0">
                <a:solidFill>
                  <a:schemeClr val="tx1"/>
                </a:solidFill>
              </a:rPr>
              <a:t> Learning</a:t>
            </a:r>
          </a:p>
          <a:p>
            <a:pPr algn="ctr"/>
            <a:endParaRPr lang="pt-BR" dirty="0"/>
          </a:p>
        </p:txBody>
      </p:sp>
      <p:sp>
        <p:nvSpPr>
          <p:cNvPr id="18" name="Cruz 17">
            <a:extLst>
              <a:ext uri="{FF2B5EF4-FFF2-40B4-BE49-F238E27FC236}">
                <a16:creationId xmlns:a16="http://schemas.microsoft.com/office/drawing/2014/main" id="{4F61C971-08E7-A10A-76A7-D8072741CA34}"/>
              </a:ext>
            </a:extLst>
          </p:cNvPr>
          <p:cNvSpPr/>
          <p:nvPr/>
        </p:nvSpPr>
        <p:spPr>
          <a:xfrm>
            <a:off x="1318846" y="1992897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Cruz 18">
            <a:extLst>
              <a:ext uri="{FF2B5EF4-FFF2-40B4-BE49-F238E27FC236}">
                <a16:creationId xmlns:a16="http://schemas.microsoft.com/office/drawing/2014/main" id="{CBD7BEA7-7B8C-E693-207B-4104872368E4}"/>
              </a:ext>
            </a:extLst>
          </p:cNvPr>
          <p:cNvSpPr/>
          <p:nvPr/>
        </p:nvSpPr>
        <p:spPr>
          <a:xfrm>
            <a:off x="1318846" y="3354490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Picture 2" descr="Resultado de imagem para artificial intelligence movie png">
            <a:extLst>
              <a:ext uri="{FF2B5EF4-FFF2-40B4-BE49-F238E27FC236}">
                <a16:creationId xmlns:a16="http://schemas.microsoft.com/office/drawing/2014/main" id="{ED51EFB6-7D53-92F9-12B3-67180B421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18250" y="17690"/>
            <a:ext cx="2862218" cy="2862219"/>
          </a:xfrm>
          <a:prstGeom prst="rect">
            <a:avLst/>
          </a:prstGeom>
          <a:noFill/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10979B6-3076-4612-C70E-A55955173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887" y="563009"/>
            <a:ext cx="3214510" cy="4580491"/>
          </a:xfrm>
          <a:prstGeom prst="rect">
            <a:avLst/>
          </a:prstGeom>
        </p:spPr>
      </p:pic>
      <p:pic>
        <p:nvPicPr>
          <p:cNvPr id="11270" name="Picture 6" descr="Skynet | Bedrock Anarchy Servers PE Wiki | Fandom">
            <a:extLst>
              <a:ext uri="{FF2B5EF4-FFF2-40B4-BE49-F238E27FC236}">
                <a16:creationId xmlns:a16="http://schemas.microsoft.com/office/drawing/2014/main" id="{1AE3DF02-1F26-DBAA-A085-845814AE6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000" y="3117248"/>
            <a:ext cx="1965900" cy="90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PNG Terminator coleção de imagens para download gratuito - Crazy Png-Png  imagens download grátis-Crazy Png--Png imagens download grátis">
            <a:extLst>
              <a:ext uri="{FF2B5EF4-FFF2-40B4-BE49-F238E27FC236}">
                <a16:creationId xmlns:a16="http://schemas.microsoft.com/office/drawing/2014/main" id="{8C1D4030-B9FB-6791-1B47-8E0BE4BEF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946" y="2884268"/>
            <a:ext cx="3055714" cy="219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881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3200" b="1" i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latin typeface="Arial Narrow" pitchFamily="34" charset="0"/>
              </a:rPr>
              <a:t>Extração de </a:t>
            </a:r>
            <a:r>
              <a:rPr lang="pt-BR" sz="2000" b="1" i="1" dirty="0">
                <a:latin typeface="Arial Narrow" pitchFamily="34" charset="0"/>
              </a:rPr>
              <a:t>features</a:t>
            </a:r>
            <a:r>
              <a:rPr lang="pt-BR" sz="2000" b="1" dirty="0">
                <a:latin typeface="Arial Narrow" pitchFamily="34" charset="0"/>
              </a:rPr>
              <a:t> 2D:</a:t>
            </a:r>
          </a:p>
          <a:p>
            <a:pPr>
              <a:buFont typeface="Wingdings" pitchFamily="2" charset="2"/>
              <a:buChar char="Ø"/>
            </a:pPr>
            <a:r>
              <a:rPr lang="pt-BR" sz="2000" b="1" dirty="0">
                <a:latin typeface="Arial Narrow" pitchFamily="34" charset="0"/>
              </a:rPr>
              <a:t>CNN: </a:t>
            </a:r>
            <a:r>
              <a:rPr lang="pt-BR" sz="2000" dirty="0">
                <a:latin typeface="Arial Narrow" pitchFamily="34" charset="0"/>
              </a:rPr>
              <a:t>Aprendem automaticamente a extrair </a:t>
            </a:r>
            <a:r>
              <a:rPr lang="pt-BR" sz="2000" i="1" dirty="0">
                <a:latin typeface="Arial Narrow" pitchFamily="34" charset="0"/>
              </a:rPr>
              <a:t>features</a:t>
            </a:r>
            <a:r>
              <a:rPr lang="pt-BR" sz="2000" dirty="0">
                <a:latin typeface="Arial Narrow" pitchFamily="34" charset="0"/>
              </a:rPr>
              <a:t> em imagens 2D</a:t>
            </a:r>
            <a:endParaRPr lang="pt-BR" sz="2000" b="1" dirty="0">
              <a:latin typeface="Arial Narrow" pitchFamily="34" charset="0"/>
            </a:endParaRPr>
          </a:p>
          <a:p>
            <a:pPr>
              <a:buNone/>
            </a:pPr>
            <a:endParaRPr lang="pt-BR" sz="2000" b="1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9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928794" y="4301953"/>
            <a:ext cx="5143536" cy="4822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Arial Narrow" pitchFamily="34" charset="0"/>
              </a:rPr>
              <a:t>Figura</a:t>
            </a:r>
            <a:r>
              <a:rPr lang="en-US" b="1" dirty="0">
                <a:latin typeface="Arial Narrow" pitchFamily="34" charset="0"/>
              </a:rPr>
              <a:t> 2</a:t>
            </a:r>
            <a:r>
              <a:rPr lang="pt-BR" b="1" dirty="0">
                <a:latin typeface="Arial Narrow" pitchFamily="34" charset="0"/>
              </a:rPr>
              <a:t>: </a:t>
            </a:r>
            <a:r>
              <a:rPr lang="pt-BR" dirty="0">
                <a:latin typeface="Arial Narrow" pitchFamily="34" charset="0"/>
              </a:rPr>
              <a:t>DCNN – [</a:t>
            </a:r>
            <a:r>
              <a:rPr lang="pt-BR" dirty="0" err="1">
                <a:latin typeface="Arial Narrow" pitchFamily="34" charset="0"/>
              </a:rPr>
              <a:t>TensorFlow</a:t>
            </a:r>
            <a:r>
              <a:rPr lang="pt-BR" dirty="0">
                <a:latin typeface="Arial Narrow" pitchFamily="34" charset="0"/>
              </a:rPr>
              <a:t>]</a:t>
            </a:r>
            <a:endParaRPr lang="pt-BR" i="1" dirty="0">
              <a:latin typeface="Arial Narrow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67345"/>
            <a:ext cx="9039328" cy="227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64088" y="572114"/>
            <a:ext cx="1438692" cy="956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Resultado de imagem para cortex visual">
            <a:extLst>
              <a:ext uri="{FF2B5EF4-FFF2-40B4-BE49-F238E27FC236}">
                <a16:creationId xmlns:a16="http://schemas.microsoft.com/office/drawing/2014/main" id="{BF8955A4-5CCF-4628-9EE3-0EAC4A1B4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31" y="0"/>
            <a:ext cx="2370460" cy="147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</a:t>
            </a:r>
            <a:r>
              <a:rPr lang="pt-BR" sz="36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36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</a:t>
            </a:r>
            <a:r>
              <a:rPr lang="pt-BR" sz="36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r>
              <a:rPr lang="pt-BR" sz="36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TensorFlow</a:t>
            </a:r>
            <a:r>
              <a:rPr lang="pt-BR" sz="36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3600" b="1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3874957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7" ma:contentTypeDescription="Crie um novo documento." ma:contentTypeScope="" ma:versionID="24b1a864f8a0a55a83119d37ebcecb88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1e5738b860885d393c380861e56a036b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86DE16-C63B-49A5-9630-42A89512EE4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6CC8706-89F8-45E1-9B0B-7E2C5E92F9CA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customXml/itemProps3.xml><?xml version="1.0" encoding="utf-8"?>
<ds:datastoreItem xmlns:ds="http://schemas.openxmlformats.org/officeDocument/2006/customXml" ds:itemID="{B1551FA5-C48C-4589-A240-ED58D85534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358</Words>
  <Application>Microsoft Office PowerPoint</Application>
  <PresentationFormat>Apresentação na tela (16:9)</PresentationFormat>
  <Paragraphs>124</Paragraphs>
  <Slides>22</Slides>
  <Notes>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3" baseType="lpstr">
      <vt:lpstr>Simple Light</vt:lpstr>
      <vt:lpstr>Apresentação do PowerPoint</vt:lpstr>
      <vt:lpstr> </vt:lpstr>
      <vt:lpstr> </vt:lpstr>
      <vt:lpstr> </vt:lpstr>
      <vt:lpstr> </vt:lpstr>
      <vt:lpstr> </vt:lpstr>
      <vt:lpstr> </vt:lpstr>
      <vt:lpstr> </vt:lpstr>
      <vt:lpstr> </vt:lpstr>
      <vt:lpstr> Reconhecer o tipo da carne Grandes valores  </vt:lpstr>
      <vt:lpstr> Algo parecido já é feito...</vt:lpstr>
      <vt:lpstr> Análise de grandes volumes de dados...</vt:lpstr>
      <vt:lpstr> Como vender produtos relacionados...</vt:lpstr>
      <vt:lpstr> Dar suporte para um médico...</vt:lpstr>
      <vt:lpstr> </vt:lpstr>
      <vt:lpstr> </vt:lpstr>
      <vt:lpstr> </vt:lpstr>
      <vt:lpstr> </vt:lpstr>
      <vt:lpstr> </vt:lpstr>
      <vt:lpstr> Máquinas que pensam como seres humanos</vt:lpstr>
      <vt:lpstr>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27</cp:revision>
  <dcterms:modified xsi:type="dcterms:W3CDTF">2024-07-20T12:37:31Z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</Properties>
</file>